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sldIdLst>
    <p:sldId id="256" r:id="rId2"/>
    <p:sldId id="306" r:id="rId3"/>
    <p:sldId id="307" r:id="rId4"/>
    <p:sldId id="305" r:id="rId5"/>
    <p:sldId id="308" r:id="rId6"/>
    <p:sldId id="318" r:id="rId7"/>
    <p:sldId id="324" r:id="rId8"/>
    <p:sldId id="309" r:id="rId9"/>
    <p:sldId id="310" r:id="rId10"/>
    <p:sldId id="313" r:id="rId11"/>
    <p:sldId id="311" r:id="rId12"/>
    <p:sldId id="325" r:id="rId13"/>
    <p:sldId id="312" r:id="rId14"/>
    <p:sldId id="314" r:id="rId15"/>
    <p:sldId id="315" r:id="rId16"/>
    <p:sldId id="316" r:id="rId17"/>
    <p:sldId id="317" r:id="rId18"/>
    <p:sldId id="319" r:id="rId19"/>
    <p:sldId id="320" r:id="rId20"/>
    <p:sldId id="321" r:id="rId21"/>
    <p:sldId id="327" r:id="rId22"/>
    <p:sldId id="340" r:id="rId23"/>
    <p:sldId id="322" r:id="rId24"/>
    <p:sldId id="323" r:id="rId25"/>
    <p:sldId id="326"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55"/>
    <p:restoredTop sz="94694"/>
  </p:normalViewPr>
  <p:slideViewPr>
    <p:cSldViewPr snapToGrid="0" snapToObjects="1">
      <p:cViewPr varScale="1">
        <p:scale>
          <a:sx n="114" d="100"/>
          <a:sy n="114" d="100"/>
        </p:scale>
        <p:origin x="184"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CD19FB2-3AAB-4D03-B13A-2960828C78E3}" type="datetimeFigureOut">
              <a:rPr lang="en-US" smtClean="0"/>
              <a:t>7/26/23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7/26/23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7/26/23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7/26/23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7/26/23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7/26/23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7/26/23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7/26/23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7/26/23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7/26/23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7/26/23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1CF1133-3259-4C45-BABA-5B62D9C6F78D}" type="datetimeFigureOut">
              <a:rPr lang="en-US" smtClean="0"/>
              <a:t>7/26/23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18611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wikidoc.org/index.php/Gelsolin"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mrgscience.com/topic-73-translation.html"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18953-3613-B76F-E8A2-6B958CE70A71}"/>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2667015" y="10"/>
            <a:ext cx="6857990" cy="6857990"/>
          </a:xfrm>
          <a:prstGeom prst="rect">
            <a:avLst/>
          </a:prstGeom>
        </p:spPr>
      </p:pic>
      <p:sp>
        <p:nvSpPr>
          <p:cNvPr id="9" name="Rectangle 8">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57200" y="4960137"/>
            <a:ext cx="7772400" cy="1463040"/>
          </a:xfrm>
        </p:spPr>
        <p:txBody>
          <a:bodyPr>
            <a:normAutofit/>
          </a:bodyPr>
          <a:lstStyle/>
          <a:p>
            <a:r>
              <a:rPr lang="en-US" dirty="0">
                <a:solidFill>
                  <a:srgbClr val="FFFFFF"/>
                </a:solidFill>
              </a:rPr>
              <a:t>Biophysics</a:t>
            </a:r>
          </a:p>
        </p:txBody>
      </p:sp>
      <p:sp>
        <p:nvSpPr>
          <p:cNvPr id="3" name="Subtitle 2"/>
          <p:cNvSpPr>
            <a:spLocks noGrp="1"/>
          </p:cNvSpPr>
          <p:nvPr>
            <p:ph type="subTitle" idx="1"/>
          </p:nvPr>
        </p:nvSpPr>
        <p:spPr>
          <a:xfrm>
            <a:off x="8610600" y="4960137"/>
            <a:ext cx="3200400" cy="1463040"/>
          </a:xfrm>
        </p:spPr>
        <p:txBody>
          <a:bodyPr>
            <a:normAutofit/>
          </a:bodyPr>
          <a:lstStyle/>
          <a:p>
            <a:r>
              <a:rPr lang="en-US" dirty="0">
                <a:solidFill>
                  <a:srgbClr val="FFFFFF"/>
                </a:solidFill>
              </a:rPr>
              <a:t>BT 301 26 July 2023</a:t>
            </a:r>
          </a:p>
        </p:txBody>
      </p:sp>
      <p:cxnSp>
        <p:nvCxnSpPr>
          <p:cNvPr id="11" name="Straight Connector 10">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CB48F64-4E8A-FE23-198F-9F648052FEB9}"/>
              </a:ext>
            </a:extLst>
          </p:cNvPr>
          <p:cNvSpPr txBox="1"/>
          <p:nvPr/>
        </p:nvSpPr>
        <p:spPr>
          <a:xfrm>
            <a:off x="2667015" y="6858000"/>
            <a:ext cx="6857990" cy="230832"/>
          </a:xfrm>
          <a:prstGeom prst="rect">
            <a:avLst/>
          </a:prstGeom>
          <a:noFill/>
        </p:spPr>
        <p:txBody>
          <a:bodyPr wrap="square" rtlCol="0">
            <a:spAutoFit/>
          </a:bodyPr>
          <a:lstStyle/>
          <a:p>
            <a:r>
              <a:rPr lang="en-US" sz="900">
                <a:hlinkClick r:id="rId3" tooltip="https://www.wikidoc.org/index.php/Gelsolin"/>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53679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AMINO ACIDS</a:t>
            </a:r>
          </a:p>
        </p:txBody>
      </p:sp>
      <p:pic>
        <p:nvPicPr>
          <p:cNvPr id="3" name="Picture 2">
            <a:extLst>
              <a:ext uri="{FF2B5EF4-FFF2-40B4-BE49-F238E27FC236}">
                <a16:creationId xmlns:a16="http://schemas.microsoft.com/office/drawing/2014/main" id="{1B228EB4-8E50-2461-EE71-5E627C37576D}"/>
              </a:ext>
            </a:extLst>
          </p:cNvPr>
          <p:cNvPicPr>
            <a:picLocks noChangeAspect="1"/>
          </p:cNvPicPr>
          <p:nvPr/>
        </p:nvPicPr>
        <p:blipFill>
          <a:blip r:embed="rId2"/>
          <a:stretch>
            <a:fillRect/>
          </a:stretch>
        </p:blipFill>
        <p:spPr>
          <a:xfrm>
            <a:off x="3943350" y="184150"/>
            <a:ext cx="4305300" cy="6489700"/>
          </a:xfrm>
          <a:prstGeom prst="rect">
            <a:avLst/>
          </a:prstGeom>
        </p:spPr>
      </p:pic>
    </p:spTree>
    <p:extLst>
      <p:ext uri="{BB962C8B-B14F-4D97-AF65-F5344CB8AC3E}">
        <p14:creationId xmlns:p14="http://schemas.microsoft.com/office/powerpoint/2010/main" val="1756459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6" y="335073"/>
            <a:ext cx="6588189" cy="2062103"/>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Space filling models of 20 amino acids</a:t>
            </a:r>
          </a:p>
        </p:txBody>
      </p:sp>
      <p:pic>
        <p:nvPicPr>
          <p:cNvPr id="5" name="Picture 4">
            <a:extLst>
              <a:ext uri="{FF2B5EF4-FFF2-40B4-BE49-F238E27FC236}">
                <a16:creationId xmlns:a16="http://schemas.microsoft.com/office/drawing/2014/main" id="{E6DBF204-3936-E6C1-E388-40D34EB0DB2B}"/>
              </a:ext>
            </a:extLst>
          </p:cNvPr>
          <p:cNvPicPr>
            <a:picLocks noChangeAspect="1"/>
          </p:cNvPicPr>
          <p:nvPr/>
        </p:nvPicPr>
        <p:blipFill>
          <a:blip r:embed="rId2"/>
          <a:stretch>
            <a:fillRect/>
          </a:stretch>
        </p:blipFill>
        <p:spPr>
          <a:xfrm>
            <a:off x="7667547" y="335073"/>
            <a:ext cx="3213100" cy="6045200"/>
          </a:xfrm>
          <a:prstGeom prst="rect">
            <a:avLst/>
          </a:prstGeom>
        </p:spPr>
      </p:pic>
    </p:spTree>
    <p:extLst>
      <p:ext uri="{BB962C8B-B14F-4D97-AF65-F5344CB8AC3E}">
        <p14:creationId xmlns:p14="http://schemas.microsoft.com/office/powerpoint/2010/main" val="766458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5" name="Picture 4">
            <a:extLst>
              <a:ext uri="{FF2B5EF4-FFF2-40B4-BE49-F238E27FC236}">
                <a16:creationId xmlns:a16="http://schemas.microsoft.com/office/drawing/2014/main" id="{254AA442-3666-DFB2-0DCB-1327550FE0C7}"/>
              </a:ext>
            </a:extLst>
          </p:cNvPr>
          <p:cNvPicPr>
            <a:picLocks noChangeAspect="1"/>
          </p:cNvPicPr>
          <p:nvPr/>
        </p:nvPicPr>
        <p:blipFill>
          <a:blip r:embed="rId2"/>
          <a:stretch>
            <a:fillRect/>
          </a:stretch>
        </p:blipFill>
        <p:spPr>
          <a:xfrm>
            <a:off x="3086100" y="1809750"/>
            <a:ext cx="6019800" cy="3238500"/>
          </a:xfrm>
          <a:prstGeom prst="rect">
            <a:avLst/>
          </a:prstGeom>
        </p:spPr>
      </p:pic>
    </p:spTree>
    <p:extLst>
      <p:ext uri="{BB962C8B-B14F-4D97-AF65-F5344CB8AC3E}">
        <p14:creationId xmlns:p14="http://schemas.microsoft.com/office/powerpoint/2010/main" val="385529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ABAACFC1-7EF0-A903-E6FD-BD56313DEEC9}"/>
              </a:ext>
            </a:extLst>
          </p:cNvPr>
          <p:cNvPicPr>
            <a:picLocks noChangeAspect="1"/>
          </p:cNvPicPr>
          <p:nvPr/>
        </p:nvPicPr>
        <p:blipFill>
          <a:blip r:embed="rId2"/>
          <a:stretch>
            <a:fillRect/>
          </a:stretch>
        </p:blipFill>
        <p:spPr>
          <a:xfrm>
            <a:off x="1711092" y="1499064"/>
            <a:ext cx="7542305" cy="4266116"/>
          </a:xfrm>
          <a:prstGeom prst="rect">
            <a:avLst/>
          </a:prstGeom>
        </p:spPr>
      </p:pic>
    </p:spTree>
    <p:extLst>
      <p:ext uri="{BB962C8B-B14F-4D97-AF65-F5344CB8AC3E}">
        <p14:creationId xmlns:p14="http://schemas.microsoft.com/office/powerpoint/2010/main" val="488400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1353BF1F-7A74-C59D-FEFA-98DEC2A1FE7A}"/>
              </a:ext>
            </a:extLst>
          </p:cNvPr>
          <p:cNvPicPr>
            <a:picLocks noChangeAspect="1"/>
          </p:cNvPicPr>
          <p:nvPr/>
        </p:nvPicPr>
        <p:blipFill>
          <a:blip r:embed="rId2"/>
          <a:stretch>
            <a:fillRect/>
          </a:stretch>
        </p:blipFill>
        <p:spPr>
          <a:xfrm>
            <a:off x="4387539" y="518222"/>
            <a:ext cx="7233381" cy="6060998"/>
          </a:xfrm>
          <a:prstGeom prst="rect">
            <a:avLst/>
          </a:prstGeom>
        </p:spPr>
      </p:pic>
    </p:spTree>
    <p:extLst>
      <p:ext uri="{BB962C8B-B14F-4D97-AF65-F5344CB8AC3E}">
        <p14:creationId xmlns:p14="http://schemas.microsoft.com/office/powerpoint/2010/main" val="3065084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D781C6F2-1BA9-A9E8-FA83-B884CF1DB8AA}"/>
              </a:ext>
            </a:extLst>
          </p:cNvPr>
          <p:cNvPicPr>
            <a:picLocks noChangeAspect="1"/>
          </p:cNvPicPr>
          <p:nvPr/>
        </p:nvPicPr>
        <p:blipFill>
          <a:blip r:embed="rId2"/>
          <a:stretch>
            <a:fillRect/>
          </a:stretch>
        </p:blipFill>
        <p:spPr>
          <a:xfrm>
            <a:off x="6610349" y="407428"/>
            <a:ext cx="4373601" cy="6317424"/>
          </a:xfrm>
          <a:prstGeom prst="rect">
            <a:avLst/>
          </a:prstGeom>
        </p:spPr>
      </p:pic>
      <p:pic>
        <p:nvPicPr>
          <p:cNvPr id="4" name="Picture 3">
            <a:extLst>
              <a:ext uri="{FF2B5EF4-FFF2-40B4-BE49-F238E27FC236}">
                <a16:creationId xmlns:a16="http://schemas.microsoft.com/office/drawing/2014/main" id="{C9AFECE6-CEF9-1BD2-3E6B-63F95A91A085}"/>
              </a:ext>
            </a:extLst>
          </p:cNvPr>
          <p:cNvPicPr>
            <a:picLocks noChangeAspect="1"/>
          </p:cNvPicPr>
          <p:nvPr/>
        </p:nvPicPr>
        <p:blipFill>
          <a:blip r:embed="rId3"/>
          <a:stretch>
            <a:fillRect/>
          </a:stretch>
        </p:blipFill>
        <p:spPr>
          <a:xfrm>
            <a:off x="0" y="2590563"/>
            <a:ext cx="6336222" cy="1951154"/>
          </a:xfrm>
          <a:prstGeom prst="rect">
            <a:avLst/>
          </a:prstGeom>
        </p:spPr>
      </p:pic>
    </p:spTree>
    <p:extLst>
      <p:ext uri="{BB962C8B-B14F-4D97-AF65-F5344CB8AC3E}">
        <p14:creationId xmlns:p14="http://schemas.microsoft.com/office/powerpoint/2010/main" val="1665101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B3025283-58CE-A050-28ED-3A33D4270C40}"/>
              </a:ext>
            </a:extLst>
          </p:cNvPr>
          <p:cNvPicPr>
            <a:picLocks noChangeAspect="1"/>
          </p:cNvPicPr>
          <p:nvPr/>
        </p:nvPicPr>
        <p:blipFill>
          <a:blip r:embed="rId2"/>
          <a:stretch>
            <a:fillRect/>
          </a:stretch>
        </p:blipFill>
        <p:spPr>
          <a:xfrm>
            <a:off x="5574808" y="549400"/>
            <a:ext cx="6412751" cy="5598433"/>
          </a:xfrm>
          <a:prstGeom prst="rect">
            <a:avLst/>
          </a:prstGeom>
        </p:spPr>
      </p:pic>
      <p:pic>
        <p:nvPicPr>
          <p:cNvPr id="4" name="Picture 3">
            <a:extLst>
              <a:ext uri="{FF2B5EF4-FFF2-40B4-BE49-F238E27FC236}">
                <a16:creationId xmlns:a16="http://schemas.microsoft.com/office/drawing/2014/main" id="{FD3ED10D-078B-16F8-2E62-FA2EBF1CEF74}"/>
              </a:ext>
            </a:extLst>
          </p:cNvPr>
          <p:cNvPicPr>
            <a:picLocks noChangeAspect="1"/>
          </p:cNvPicPr>
          <p:nvPr/>
        </p:nvPicPr>
        <p:blipFill>
          <a:blip r:embed="rId3"/>
          <a:stretch>
            <a:fillRect/>
          </a:stretch>
        </p:blipFill>
        <p:spPr>
          <a:xfrm>
            <a:off x="0" y="1944495"/>
            <a:ext cx="6471628" cy="1701954"/>
          </a:xfrm>
          <a:prstGeom prst="rect">
            <a:avLst/>
          </a:prstGeom>
        </p:spPr>
      </p:pic>
    </p:spTree>
    <p:extLst>
      <p:ext uri="{BB962C8B-B14F-4D97-AF65-F5344CB8AC3E}">
        <p14:creationId xmlns:p14="http://schemas.microsoft.com/office/powerpoint/2010/main" val="375262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D0D38FDB-6E54-3D5A-466A-2086E0D91154}"/>
              </a:ext>
            </a:extLst>
          </p:cNvPr>
          <p:cNvPicPr>
            <a:picLocks noChangeAspect="1"/>
          </p:cNvPicPr>
          <p:nvPr/>
        </p:nvPicPr>
        <p:blipFill>
          <a:blip r:embed="rId2"/>
          <a:stretch>
            <a:fillRect/>
          </a:stretch>
        </p:blipFill>
        <p:spPr>
          <a:xfrm>
            <a:off x="7070801" y="483684"/>
            <a:ext cx="4675421" cy="6117838"/>
          </a:xfrm>
          <a:prstGeom prst="rect">
            <a:avLst/>
          </a:prstGeom>
        </p:spPr>
      </p:pic>
      <p:pic>
        <p:nvPicPr>
          <p:cNvPr id="4" name="Picture 3">
            <a:extLst>
              <a:ext uri="{FF2B5EF4-FFF2-40B4-BE49-F238E27FC236}">
                <a16:creationId xmlns:a16="http://schemas.microsoft.com/office/drawing/2014/main" id="{386DCBFD-7B9F-273F-E4AB-535ACF8FBA05}"/>
              </a:ext>
            </a:extLst>
          </p:cNvPr>
          <p:cNvPicPr>
            <a:picLocks noChangeAspect="1"/>
          </p:cNvPicPr>
          <p:nvPr/>
        </p:nvPicPr>
        <p:blipFill>
          <a:blip r:embed="rId3"/>
          <a:stretch>
            <a:fillRect/>
          </a:stretch>
        </p:blipFill>
        <p:spPr>
          <a:xfrm>
            <a:off x="176624" y="2246351"/>
            <a:ext cx="7088078" cy="2972420"/>
          </a:xfrm>
          <a:prstGeom prst="rect">
            <a:avLst/>
          </a:prstGeom>
        </p:spPr>
      </p:pic>
    </p:spTree>
    <p:extLst>
      <p:ext uri="{BB962C8B-B14F-4D97-AF65-F5344CB8AC3E}">
        <p14:creationId xmlns:p14="http://schemas.microsoft.com/office/powerpoint/2010/main" val="1482125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5" name="Picture 4">
            <a:extLst>
              <a:ext uri="{FF2B5EF4-FFF2-40B4-BE49-F238E27FC236}">
                <a16:creationId xmlns:a16="http://schemas.microsoft.com/office/drawing/2014/main" id="{12E89A71-BB7C-201B-0A1E-E9EFBE37407A}"/>
              </a:ext>
            </a:extLst>
          </p:cNvPr>
          <p:cNvPicPr>
            <a:picLocks noChangeAspect="1"/>
          </p:cNvPicPr>
          <p:nvPr/>
        </p:nvPicPr>
        <p:blipFill>
          <a:blip r:embed="rId2"/>
          <a:stretch>
            <a:fillRect/>
          </a:stretch>
        </p:blipFill>
        <p:spPr>
          <a:xfrm>
            <a:off x="1329661" y="1316352"/>
            <a:ext cx="9532677" cy="5005853"/>
          </a:xfrm>
          <a:prstGeom prst="rect">
            <a:avLst/>
          </a:prstGeom>
        </p:spPr>
      </p:pic>
    </p:spTree>
    <p:extLst>
      <p:ext uri="{BB962C8B-B14F-4D97-AF65-F5344CB8AC3E}">
        <p14:creationId xmlns:p14="http://schemas.microsoft.com/office/powerpoint/2010/main" val="416398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A35E7647-2A99-9891-4883-0F68852C6906}"/>
              </a:ext>
            </a:extLst>
          </p:cNvPr>
          <p:cNvPicPr>
            <a:picLocks noChangeAspect="1"/>
          </p:cNvPicPr>
          <p:nvPr/>
        </p:nvPicPr>
        <p:blipFill>
          <a:blip r:embed="rId2"/>
          <a:stretch>
            <a:fillRect/>
          </a:stretch>
        </p:blipFill>
        <p:spPr>
          <a:xfrm>
            <a:off x="1531280" y="1280067"/>
            <a:ext cx="9355902" cy="5109582"/>
          </a:xfrm>
          <a:prstGeom prst="rect">
            <a:avLst/>
          </a:prstGeom>
        </p:spPr>
      </p:pic>
    </p:spTree>
    <p:extLst>
      <p:ext uri="{BB962C8B-B14F-4D97-AF65-F5344CB8AC3E}">
        <p14:creationId xmlns:p14="http://schemas.microsoft.com/office/powerpoint/2010/main" val="2479949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8DE-FB67-B79D-0F18-189ECB938558}"/>
              </a:ext>
            </a:extLst>
          </p:cNvPr>
          <p:cNvSpPr>
            <a:spLocks noGrp="1"/>
          </p:cNvSpPr>
          <p:nvPr>
            <p:ph type="title"/>
          </p:nvPr>
        </p:nvSpPr>
        <p:spPr>
          <a:xfrm>
            <a:off x="1024127" y="585216"/>
            <a:ext cx="10579293" cy="1499616"/>
          </a:xfrm>
        </p:spPr>
        <p:txBody>
          <a:bodyPr>
            <a:normAutofit/>
          </a:bodyPr>
          <a:lstStyle/>
          <a:p>
            <a:r>
              <a:rPr lang="en-US" sz="3600" dirty="0">
                <a:latin typeface="Arial" panose="020B0604020202020204" pitchFamily="34" charset="0"/>
                <a:cs typeface="Arial" panose="020B0604020202020204" pitchFamily="34" charset="0"/>
              </a:rPr>
              <a:t>BT 301 Biophysics course assessment</a:t>
            </a:r>
          </a:p>
        </p:txBody>
      </p:sp>
      <p:sp>
        <p:nvSpPr>
          <p:cNvPr id="3" name="Content Placeholder 2">
            <a:extLst>
              <a:ext uri="{FF2B5EF4-FFF2-40B4-BE49-F238E27FC236}">
                <a16:creationId xmlns:a16="http://schemas.microsoft.com/office/drawing/2014/main" id="{90A04E24-7E77-7765-4F38-9287E92EFC2E}"/>
              </a:ext>
            </a:extLst>
          </p:cNvPr>
          <p:cNvSpPr>
            <a:spLocks noGrp="1"/>
          </p:cNvSpPr>
          <p:nvPr>
            <p:ph idx="1"/>
          </p:nvPr>
        </p:nvSpPr>
        <p:spPr/>
        <p:txBody>
          <a:bodyPr/>
          <a:lstStyle/>
          <a:p>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Swami portions 50% [ MIDSEM 30 + surprise Quizzes 20]</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err="1">
                <a:latin typeface="Arial" panose="020B0604020202020204" pitchFamily="34" charset="0"/>
                <a:cs typeface="Arial" panose="020B0604020202020204" pitchFamily="34" charset="0"/>
              </a:rPr>
              <a:t>Navin</a:t>
            </a:r>
            <a:r>
              <a:rPr lang="en-US" dirty="0">
                <a:latin typeface="Arial" panose="020B0604020202020204" pitchFamily="34" charset="0"/>
                <a:cs typeface="Arial" panose="020B0604020202020204" pitchFamily="34" charset="0"/>
              </a:rPr>
              <a:t> portions 50% [ </a:t>
            </a:r>
            <a:r>
              <a:rPr lang="en-US" dirty="0" err="1">
                <a:latin typeface="Arial" panose="020B0604020202020204" pitchFamily="34" charset="0"/>
                <a:cs typeface="Arial" panose="020B0604020202020204" pitchFamily="34" charset="0"/>
              </a:rPr>
              <a:t>Endsem</a:t>
            </a:r>
            <a:r>
              <a:rPr lang="en-US" dirty="0">
                <a:latin typeface="Arial" panose="020B0604020202020204" pitchFamily="34" charset="0"/>
                <a:cs typeface="Arial" panose="020B0604020202020204" pitchFamily="34" charset="0"/>
              </a:rPr>
              <a:t> + other assessments]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4970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FD6A7AEC-B4F3-A8EA-294C-A7F359DB4E9B}"/>
              </a:ext>
            </a:extLst>
          </p:cNvPr>
          <p:cNvPicPr>
            <a:picLocks noChangeAspect="1"/>
          </p:cNvPicPr>
          <p:nvPr/>
        </p:nvPicPr>
        <p:blipFill>
          <a:blip r:embed="rId2"/>
          <a:stretch>
            <a:fillRect/>
          </a:stretch>
        </p:blipFill>
        <p:spPr>
          <a:xfrm>
            <a:off x="1547076" y="1656775"/>
            <a:ext cx="8714917" cy="4125796"/>
          </a:xfrm>
          <a:prstGeom prst="rect">
            <a:avLst/>
          </a:prstGeom>
        </p:spPr>
      </p:pic>
    </p:spTree>
    <p:extLst>
      <p:ext uri="{BB962C8B-B14F-4D97-AF65-F5344CB8AC3E}">
        <p14:creationId xmlns:p14="http://schemas.microsoft.com/office/powerpoint/2010/main" val="4241955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2C49F93C-7A0F-730A-1AF1-B779F37543CA}"/>
              </a:ext>
            </a:extLst>
          </p:cNvPr>
          <p:cNvPicPr>
            <a:picLocks noChangeAspect="1"/>
          </p:cNvPicPr>
          <p:nvPr/>
        </p:nvPicPr>
        <p:blipFill>
          <a:blip r:embed="rId2"/>
          <a:stretch>
            <a:fillRect/>
          </a:stretch>
        </p:blipFill>
        <p:spPr>
          <a:xfrm>
            <a:off x="1156010" y="2223506"/>
            <a:ext cx="9258190" cy="2410987"/>
          </a:xfrm>
          <a:prstGeom prst="rect">
            <a:avLst/>
          </a:prstGeom>
        </p:spPr>
      </p:pic>
    </p:spTree>
    <p:extLst>
      <p:ext uri="{BB962C8B-B14F-4D97-AF65-F5344CB8AC3E}">
        <p14:creationId xmlns:p14="http://schemas.microsoft.com/office/powerpoint/2010/main" val="2650426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a:p>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Rotamer Notation</a:t>
            </a:r>
          </a:p>
        </p:txBody>
      </p:sp>
      <p:pic>
        <p:nvPicPr>
          <p:cNvPr id="4" name="Picture 3">
            <a:extLst>
              <a:ext uri="{FF2B5EF4-FFF2-40B4-BE49-F238E27FC236}">
                <a16:creationId xmlns:a16="http://schemas.microsoft.com/office/drawing/2014/main" id="{AC6E4D74-1DCD-70BB-18EE-CBCFE2E45507}"/>
              </a:ext>
            </a:extLst>
          </p:cNvPr>
          <p:cNvPicPr>
            <a:picLocks noChangeAspect="1"/>
          </p:cNvPicPr>
          <p:nvPr/>
        </p:nvPicPr>
        <p:blipFill>
          <a:blip r:embed="rId2"/>
          <a:stretch>
            <a:fillRect/>
          </a:stretch>
        </p:blipFill>
        <p:spPr>
          <a:xfrm>
            <a:off x="4051300" y="177800"/>
            <a:ext cx="4089400" cy="6502400"/>
          </a:xfrm>
          <a:prstGeom prst="rect">
            <a:avLst/>
          </a:prstGeom>
        </p:spPr>
      </p:pic>
    </p:spTree>
    <p:extLst>
      <p:ext uri="{BB962C8B-B14F-4D97-AF65-F5344CB8AC3E}">
        <p14:creationId xmlns:p14="http://schemas.microsoft.com/office/powerpoint/2010/main" val="1571172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2062103"/>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Ramachandran Plot</a:t>
            </a:r>
          </a:p>
        </p:txBody>
      </p:sp>
      <p:pic>
        <p:nvPicPr>
          <p:cNvPr id="3" name="Picture 2">
            <a:extLst>
              <a:ext uri="{FF2B5EF4-FFF2-40B4-BE49-F238E27FC236}">
                <a16:creationId xmlns:a16="http://schemas.microsoft.com/office/drawing/2014/main" id="{332F82CB-9299-2256-0EF8-56DE6939BC3E}"/>
              </a:ext>
            </a:extLst>
          </p:cNvPr>
          <p:cNvPicPr>
            <a:picLocks noChangeAspect="1"/>
          </p:cNvPicPr>
          <p:nvPr/>
        </p:nvPicPr>
        <p:blipFill>
          <a:blip r:embed="rId2"/>
          <a:stretch>
            <a:fillRect/>
          </a:stretch>
        </p:blipFill>
        <p:spPr>
          <a:xfrm>
            <a:off x="3890691" y="162776"/>
            <a:ext cx="6558001" cy="6590227"/>
          </a:xfrm>
          <a:prstGeom prst="rect">
            <a:avLst/>
          </a:prstGeom>
        </p:spPr>
      </p:pic>
    </p:spTree>
    <p:extLst>
      <p:ext uri="{BB962C8B-B14F-4D97-AF65-F5344CB8AC3E}">
        <p14:creationId xmlns:p14="http://schemas.microsoft.com/office/powerpoint/2010/main" val="1807040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1CB4A5F5-B600-1CDE-E93B-D7FFB6F4FCC0}"/>
              </a:ext>
            </a:extLst>
          </p:cNvPr>
          <p:cNvPicPr>
            <a:picLocks noChangeAspect="1"/>
          </p:cNvPicPr>
          <p:nvPr/>
        </p:nvPicPr>
        <p:blipFill>
          <a:blip r:embed="rId2"/>
          <a:stretch>
            <a:fillRect/>
          </a:stretch>
        </p:blipFill>
        <p:spPr>
          <a:xfrm>
            <a:off x="6287726" y="352084"/>
            <a:ext cx="5578707" cy="6153831"/>
          </a:xfrm>
          <a:prstGeom prst="rect">
            <a:avLst/>
          </a:prstGeom>
        </p:spPr>
      </p:pic>
      <p:pic>
        <p:nvPicPr>
          <p:cNvPr id="4" name="Picture 3">
            <a:extLst>
              <a:ext uri="{FF2B5EF4-FFF2-40B4-BE49-F238E27FC236}">
                <a16:creationId xmlns:a16="http://schemas.microsoft.com/office/drawing/2014/main" id="{9F6F8C6A-7172-B86A-7A65-A9353A079851}"/>
              </a:ext>
            </a:extLst>
          </p:cNvPr>
          <p:cNvPicPr>
            <a:picLocks noChangeAspect="1"/>
          </p:cNvPicPr>
          <p:nvPr/>
        </p:nvPicPr>
        <p:blipFill>
          <a:blip r:embed="rId3"/>
          <a:stretch>
            <a:fillRect/>
          </a:stretch>
        </p:blipFill>
        <p:spPr>
          <a:xfrm>
            <a:off x="397520" y="4581136"/>
            <a:ext cx="6402339" cy="1507429"/>
          </a:xfrm>
          <a:prstGeom prst="rect">
            <a:avLst/>
          </a:prstGeom>
        </p:spPr>
      </p:pic>
    </p:spTree>
    <p:extLst>
      <p:ext uri="{BB962C8B-B14F-4D97-AF65-F5344CB8AC3E}">
        <p14:creationId xmlns:p14="http://schemas.microsoft.com/office/powerpoint/2010/main" val="109962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5" name="Picture 4">
            <a:extLst>
              <a:ext uri="{FF2B5EF4-FFF2-40B4-BE49-F238E27FC236}">
                <a16:creationId xmlns:a16="http://schemas.microsoft.com/office/drawing/2014/main" id="{AA067E62-3FA9-72E5-9A35-D704EF5DC1E5}"/>
              </a:ext>
            </a:extLst>
          </p:cNvPr>
          <p:cNvPicPr>
            <a:picLocks noChangeAspect="1"/>
          </p:cNvPicPr>
          <p:nvPr/>
        </p:nvPicPr>
        <p:blipFill>
          <a:blip r:embed="rId2"/>
          <a:stretch>
            <a:fillRect/>
          </a:stretch>
        </p:blipFill>
        <p:spPr>
          <a:xfrm>
            <a:off x="4011340" y="130287"/>
            <a:ext cx="5099205" cy="6597425"/>
          </a:xfrm>
          <a:prstGeom prst="rect">
            <a:avLst/>
          </a:prstGeom>
        </p:spPr>
      </p:pic>
    </p:spTree>
    <p:extLst>
      <p:ext uri="{BB962C8B-B14F-4D97-AF65-F5344CB8AC3E}">
        <p14:creationId xmlns:p14="http://schemas.microsoft.com/office/powerpoint/2010/main" val="1995221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3D9524B6-0EFF-EBCB-E911-9B2AA7CEA79F}"/>
              </a:ext>
            </a:extLst>
          </p:cNvPr>
          <p:cNvPicPr>
            <a:picLocks noChangeAspect="1"/>
          </p:cNvPicPr>
          <p:nvPr/>
        </p:nvPicPr>
        <p:blipFill>
          <a:blip r:embed="rId2"/>
          <a:stretch>
            <a:fillRect/>
          </a:stretch>
        </p:blipFill>
        <p:spPr>
          <a:xfrm>
            <a:off x="4420530" y="188021"/>
            <a:ext cx="6206582" cy="6612241"/>
          </a:xfrm>
          <a:prstGeom prst="rect">
            <a:avLst/>
          </a:prstGeom>
        </p:spPr>
      </p:pic>
    </p:spTree>
    <p:extLst>
      <p:ext uri="{BB962C8B-B14F-4D97-AF65-F5344CB8AC3E}">
        <p14:creationId xmlns:p14="http://schemas.microsoft.com/office/powerpoint/2010/main" val="2223358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EAAA1BDD-4750-562F-DBCF-03D467E96769}"/>
              </a:ext>
            </a:extLst>
          </p:cNvPr>
          <p:cNvPicPr>
            <a:picLocks noChangeAspect="1"/>
          </p:cNvPicPr>
          <p:nvPr/>
        </p:nvPicPr>
        <p:blipFill>
          <a:blip r:embed="rId2"/>
          <a:stretch>
            <a:fillRect/>
          </a:stretch>
        </p:blipFill>
        <p:spPr>
          <a:xfrm>
            <a:off x="115384" y="1175988"/>
            <a:ext cx="5192596" cy="5115953"/>
          </a:xfrm>
          <a:prstGeom prst="rect">
            <a:avLst/>
          </a:prstGeom>
        </p:spPr>
      </p:pic>
      <p:pic>
        <p:nvPicPr>
          <p:cNvPr id="4" name="Picture 3">
            <a:extLst>
              <a:ext uri="{FF2B5EF4-FFF2-40B4-BE49-F238E27FC236}">
                <a16:creationId xmlns:a16="http://schemas.microsoft.com/office/drawing/2014/main" id="{8B4ABF7E-70C7-BD52-7003-492A0FE3F8D6}"/>
              </a:ext>
            </a:extLst>
          </p:cNvPr>
          <p:cNvPicPr>
            <a:picLocks noChangeAspect="1"/>
          </p:cNvPicPr>
          <p:nvPr/>
        </p:nvPicPr>
        <p:blipFill>
          <a:blip r:embed="rId3"/>
          <a:stretch>
            <a:fillRect/>
          </a:stretch>
        </p:blipFill>
        <p:spPr>
          <a:xfrm>
            <a:off x="5396073" y="1801231"/>
            <a:ext cx="6680543" cy="3729773"/>
          </a:xfrm>
          <a:prstGeom prst="rect">
            <a:avLst/>
          </a:prstGeom>
        </p:spPr>
      </p:pic>
    </p:spTree>
    <p:extLst>
      <p:ext uri="{BB962C8B-B14F-4D97-AF65-F5344CB8AC3E}">
        <p14:creationId xmlns:p14="http://schemas.microsoft.com/office/powerpoint/2010/main" val="1215562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44FD2C71-ED1F-9AC8-A95F-72DA10A4EEFC}"/>
              </a:ext>
            </a:extLst>
          </p:cNvPr>
          <p:cNvPicPr>
            <a:picLocks noChangeAspect="1"/>
          </p:cNvPicPr>
          <p:nvPr/>
        </p:nvPicPr>
        <p:blipFill>
          <a:blip r:embed="rId2"/>
          <a:stretch>
            <a:fillRect/>
          </a:stretch>
        </p:blipFill>
        <p:spPr>
          <a:xfrm>
            <a:off x="120029" y="947726"/>
            <a:ext cx="5345331" cy="5486528"/>
          </a:xfrm>
          <a:prstGeom prst="rect">
            <a:avLst/>
          </a:prstGeom>
        </p:spPr>
      </p:pic>
      <p:pic>
        <p:nvPicPr>
          <p:cNvPr id="4" name="Picture 3">
            <a:extLst>
              <a:ext uri="{FF2B5EF4-FFF2-40B4-BE49-F238E27FC236}">
                <a16:creationId xmlns:a16="http://schemas.microsoft.com/office/drawing/2014/main" id="{2840000F-F49A-F028-4930-C009362C6B8F}"/>
              </a:ext>
            </a:extLst>
          </p:cNvPr>
          <p:cNvPicPr>
            <a:picLocks noChangeAspect="1"/>
          </p:cNvPicPr>
          <p:nvPr/>
        </p:nvPicPr>
        <p:blipFill>
          <a:blip r:embed="rId3"/>
          <a:stretch>
            <a:fillRect/>
          </a:stretch>
        </p:blipFill>
        <p:spPr>
          <a:xfrm>
            <a:off x="5465360" y="1789538"/>
            <a:ext cx="6372247" cy="3278923"/>
          </a:xfrm>
          <a:prstGeom prst="rect">
            <a:avLst/>
          </a:prstGeom>
        </p:spPr>
      </p:pic>
    </p:spTree>
    <p:extLst>
      <p:ext uri="{BB962C8B-B14F-4D97-AF65-F5344CB8AC3E}">
        <p14:creationId xmlns:p14="http://schemas.microsoft.com/office/powerpoint/2010/main" val="385663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D4A588A0-1EC1-7E3D-0D55-A869D537687C}"/>
              </a:ext>
            </a:extLst>
          </p:cNvPr>
          <p:cNvPicPr>
            <a:picLocks noChangeAspect="1"/>
          </p:cNvPicPr>
          <p:nvPr/>
        </p:nvPicPr>
        <p:blipFill>
          <a:blip r:embed="rId2"/>
          <a:stretch>
            <a:fillRect/>
          </a:stretch>
        </p:blipFill>
        <p:spPr>
          <a:xfrm>
            <a:off x="1504948" y="897665"/>
            <a:ext cx="5118876" cy="5960335"/>
          </a:xfrm>
          <a:prstGeom prst="rect">
            <a:avLst/>
          </a:prstGeom>
        </p:spPr>
      </p:pic>
      <p:pic>
        <p:nvPicPr>
          <p:cNvPr id="4" name="Picture 3">
            <a:extLst>
              <a:ext uri="{FF2B5EF4-FFF2-40B4-BE49-F238E27FC236}">
                <a16:creationId xmlns:a16="http://schemas.microsoft.com/office/drawing/2014/main" id="{61F229B3-3106-1DF8-F1DE-5ACFA8CF3D14}"/>
              </a:ext>
            </a:extLst>
          </p:cNvPr>
          <p:cNvPicPr>
            <a:picLocks noChangeAspect="1"/>
          </p:cNvPicPr>
          <p:nvPr/>
        </p:nvPicPr>
        <p:blipFill>
          <a:blip r:embed="rId3"/>
          <a:stretch>
            <a:fillRect/>
          </a:stretch>
        </p:blipFill>
        <p:spPr>
          <a:xfrm>
            <a:off x="6409009" y="2142118"/>
            <a:ext cx="5572598" cy="2708662"/>
          </a:xfrm>
          <a:prstGeom prst="rect">
            <a:avLst/>
          </a:prstGeom>
        </p:spPr>
      </p:pic>
    </p:spTree>
    <p:extLst>
      <p:ext uri="{BB962C8B-B14F-4D97-AF65-F5344CB8AC3E}">
        <p14:creationId xmlns:p14="http://schemas.microsoft.com/office/powerpoint/2010/main" val="3661859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8DE-FB67-B79D-0F18-189ECB938558}"/>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Some Topics in </a:t>
            </a:r>
            <a:r>
              <a:rPr lang="en-US" sz="3600" dirty="0" err="1">
                <a:latin typeface="Arial" panose="020B0604020202020204" pitchFamily="34" charset="0"/>
                <a:cs typeface="Arial" panose="020B0604020202020204" pitchFamily="34" charset="0"/>
              </a:rPr>
              <a:t>BIophysics</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0A04E24-7E77-7765-4F38-9287E92EFC2E}"/>
              </a:ext>
            </a:extLst>
          </p:cNvPr>
          <p:cNvSpPr>
            <a:spLocks noGrp="1"/>
          </p:cNvSpPr>
          <p:nvPr>
            <p:ph idx="1"/>
          </p:nvPr>
        </p:nvSpPr>
        <p:spPr/>
        <p:txBody>
          <a:bodyPr/>
          <a:lstStyle/>
          <a:p>
            <a:endParaRPr lang="en-US"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Structure of 	</a:t>
            </a:r>
            <a:r>
              <a:rPr lang="en-US" sz="1600" dirty="0">
                <a:highlight>
                  <a:srgbClr val="FFFF00"/>
                </a:highlight>
                <a:latin typeface="Arial" panose="020B0604020202020204" pitchFamily="34" charset="0"/>
                <a:cs typeface="Arial" panose="020B0604020202020204" pitchFamily="34" charset="0"/>
              </a:rPr>
              <a:t>biomolecules</a:t>
            </a:r>
            <a:r>
              <a:rPr lang="en-US" sz="3200" dirty="0">
                <a:highlight>
                  <a:srgbClr val="FFFF00"/>
                </a:highlight>
                <a:latin typeface="Arial" panose="020B0604020202020204" pitchFamily="34" charset="0"/>
                <a:cs typeface="Arial" panose="020B0604020202020204" pitchFamily="34" charset="0"/>
              </a:rPr>
              <a:t> / </a:t>
            </a:r>
            <a:r>
              <a:rPr lang="en-US" sz="4000" dirty="0">
                <a:highlight>
                  <a:srgbClr val="FFFF00"/>
                </a:highlight>
                <a:latin typeface="Courier New" panose="02070309020205020404" pitchFamily="49" charset="0"/>
                <a:cs typeface="Courier New" panose="02070309020205020404" pitchFamily="49" charset="0"/>
              </a:rPr>
              <a:t>biomacromolecules</a:t>
            </a:r>
          </a:p>
          <a:p>
            <a:endParaRPr lang="en-US" sz="3200" dirty="0">
              <a:latin typeface="Arial" panose="020B0604020202020204" pitchFamily="34" charset="0"/>
              <a:cs typeface="Arial" panose="020B0604020202020204" pitchFamily="34" charset="0"/>
            </a:endParaRPr>
          </a:p>
          <a:p>
            <a:r>
              <a:rPr lang="en-US" sz="3200" dirty="0">
                <a:solidFill>
                  <a:srgbClr val="FF0000"/>
                </a:solidFill>
                <a:latin typeface="Arial" panose="020B0604020202020204" pitchFamily="34" charset="0"/>
                <a:cs typeface="Arial" panose="020B0604020202020204" pitchFamily="34" charset="0"/>
              </a:rPr>
              <a:t>Techniques</a:t>
            </a:r>
          </a:p>
          <a:p>
            <a:endParaRPr lang="en-US" sz="3200" dirty="0">
              <a:latin typeface="Arial" panose="020B0604020202020204" pitchFamily="34" charset="0"/>
              <a:cs typeface="Arial" panose="020B0604020202020204" pitchFamily="34" charset="0"/>
            </a:endParaRPr>
          </a:p>
          <a:p>
            <a:r>
              <a:rPr lang="en-US" sz="3200" dirty="0">
                <a:highlight>
                  <a:srgbClr val="00FF00"/>
                </a:highlight>
                <a:latin typeface="Arial" panose="020B0604020202020204" pitchFamily="34" charset="0"/>
                <a:cs typeface="Arial" panose="020B0604020202020204" pitchFamily="34" charset="0"/>
              </a:rPr>
              <a:t>Modelling and Simulation of Biomolecular systems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5908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6FB2605E-44A2-33A4-63A0-95319750B920}"/>
              </a:ext>
            </a:extLst>
          </p:cNvPr>
          <p:cNvPicPr>
            <a:picLocks noChangeAspect="1"/>
          </p:cNvPicPr>
          <p:nvPr/>
        </p:nvPicPr>
        <p:blipFill>
          <a:blip r:embed="rId2"/>
          <a:stretch>
            <a:fillRect/>
          </a:stretch>
        </p:blipFill>
        <p:spPr>
          <a:xfrm>
            <a:off x="104233" y="1389100"/>
            <a:ext cx="5114538" cy="4737081"/>
          </a:xfrm>
          <a:prstGeom prst="rect">
            <a:avLst/>
          </a:prstGeom>
        </p:spPr>
      </p:pic>
      <p:pic>
        <p:nvPicPr>
          <p:cNvPr id="4" name="Picture 3">
            <a:extLst>
              <a:ext uri="{FF2B5EF4-FFF2-40B4-BE49-F238E27FC236}">
                <a16:creationId xmlns:a16="http://schemas.microsoft.com/office/drawing/2014/main" id="{C4C78812-737F-763C-D2EA-F14B247703E1}"/>
              </a:ext>
            </a:extLst>
          </p:cNvPr>
          <p:cNvPicPr>
            <a:picLocks noChangeAspect="1"/>
          </p:cNvPicPr>
          <p:nvPr/>
        </p:nvPicPr>
        <p:blipFill>
          <a:blip r:embed="rId3"/>
          <a:stretch>
            <a:fillRect/>
          </a:stretch>
        </p:blipFill>
        <p:spPr>
          <a:xfrm>
            <a:off x="5218771" y="2118267"/>
            <a:ext cx="6868996" cy="3360524"/>
          </a:xfrm>
          <a:prstGeom prst="rect">
            <a:avLst/>
          </a:prstGeom>
        </p:spPr>
      </p:pic>
    </p:spTree>
    <p:extLst>
      <p:ext uri="{BB962C8B-B14F-4D97-AF65-F5344CB8AC3E}">
        <p14:creationId xmlns:p14="http://schemas.microsoft.com/office/powerpoint/2010/main" val="76624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B7DBBD6A-C203-A436-87AD-5FB2AA04AA97}"/>
              </a:ext>
            </a:extLst>
          </p:cNvPr>
          <p:cNvPicPr>
            <a:picLocks noChangeAspect="1"/>
          </p:cNvPicPr>
          <p:nvPr/>
        </p:nvPicPr>
        <p:blipFill>
          <a:blip r:embed="rId2"/>
          <a:stretch>
            <a:fillRect/>
          </a:stretch>
        </p:blipFill>
        <p:spPr>
          <a:xfrm>
            <a:off x="0" y="1731227"/>
            <a:ext cx="6330469" cy="3476393"/>
          </a:xfrm>
          <a:prstGeom prst="rect">
            <a:avLst/>
          </a:prstGeom>
        </p:spPr>
      </p:pic>
      <p:pic>
        <p:nvPicPr>
          <p:cNvPr id="4" name="Picture 3">
            <a:extLst>
              <a:ext uri="{FF2B5EF4-FFF2-40B4-BE49-F238E27FC236}">
                <a16:creationId xmlns:a16="http://schemas.microsoft.com/office/drawing/2014/main" id="{3046E2DA-CB2C-359D-CAA0-154297205C20}"/>
              </a:ext>
            </a:extLst>
          </p:cNvPr>
          <p:cNvPicPr>
            <a:picLocks noChangeAspect="1"/>
          </p:cNvPicPr>
          <p:nvPr/>
        </p:nvPicPr>
        <p:blipFill>
          <a:blip r:embed="rId3"/>
          <a:stretch>
            <a:fillRect/>
          </a:stretch>
        </p:blipFill>
        <p:spPr>
          <a:xfrm>
            <a:off x="6316701" y="919847"/>
            <a:ext cx="5854931" cy="4153957"/>
          </a:xfrm>
          <a:prstGeom prst="rect">
            <a:avLst/>
          </a:prstGeom>
        </p:spPr>
      </p:pic>
    </p:spTree>
    <p:extLst>
      <p:ext uri="{BB962C8B-B14F-4D97-AF65-F5344CB8AC3E}">
        <p14:creationId xmlns:p14="http://schemas.microsoft.com/office/powerpoint/2010/main" val="2033147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DA243332-21BD-90CB-EF2B-4F380B4CEFC7}"/>
              </a:ext>
            </a:extLst>
          </p:cNvPr>
          <p:cNvPicPr>
            <a:picLocks noChangeAspect="1"/>
          </p:cNvPicPr>
          <p:nvPr/>
        </p:nvPicPr>
        <p:blipFill>
          <a:blip r:embed="rId2"/>
          <a:stretch>
            <a:fillRect/>
          </a:stretch>
        </p:blipFill>
        <p:spPr>
          <a:xfrm>
            <a:off x="220855" y="1796894"/>
            <a:ext cx="6393927" cy="3979437"/>
          </a:xfrm>
          <a:prstGeom prst="rect">
            <a:avLst/>
          </a:prstGeom>
        </p:spPr>
      </p:pic>
      <p:pic>
        <p:nvPicPr>
          <p:cNvPr id="4" name="Picture 3">
            <a:extLst>
              <a:ext uri="{FF2B5EF4-FFF2-40B4-BE49-F238E27FC236}">
                <a16:creationId xmlns:a16="http://schemas.microsoft.com/office/drawing/2014/main" id="{285266BB-6D13-AD3C-C636-069759836ED3}"/>
              </a:ext>
            </a:extLst>
          </p:cNvPr>
          <p:cNvPicPr>
            <a:picLocks noChangeAspect="1"/>
          </p:cNvPicPr>
          <p:nvPr/>
        </p:nvPicPr>
        <p:blipFill>
          <a:blip r:embed="rId3"/>
          <a:stretch>
            <a:fillRect/>
          </a:stretch>
        </p:blipFill>
        <p:spPr>
          <a:xfrm>
            <a:off x="6246387" y="1729987"/>
            <a:ext cx="5496988" cy="3780263"/>
          </a:xfrm>
          <a:prstGeom prst="rect">
            <a:avLst/>
          </a:prstGeom>
        </p:spPr>
      </p:pic>
    </p:spTree>
    <p:extLst>
      <p:ext uri="{BB962C8B-B14F-4D97-AF65-F5344CB8AC3E}">
        <p14:creationId xmlns:p14="http://schemas.microsoft.com/office/powerpoint/2010/main" val="417422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34CCF49A-8B12-10A3-79B3-7A4D8CE9FEE3}"/>
              </a:ext>
            </a:extLst>
          </p:cNvPr>
          <p:cNvPicPr>
            <a:picLocks noChangeAspect="1"/>
          </p:cNvPicPr>
          <p:nvPr/>
        </p:nvPicPr>
        <p:blipFill>
          <a:blip r:embed="rId2"/>
          <a:stretch>
            <a:fillRect/>
          </a:stretch>
        </p:blipFill>
        <p:spPr>
          <a:xfrm>
            <a:off x="0" y="1849553"/>
            <a:ext cx="5629460" cy="3659149"/>
          </a:xfrm>
          <a:prstGeom prst="rect">
            <a:avLst/>
          </a:prstGeom>
        </p:spPr>
      </p:pic>
      <p:pic>
        <p:nvPicPr>
          <p:cNvPr id="4" name="Picture 3">
            <a:extLst>
              <a:ext uri="{FF2B5EF4-FFF2-40B4-BE49-F238E27FC236}">
                <a16:creationId xmlns:a16="http://schemas.microsoft.com/office/drawing/2014/main" id="{9CFC891B-37DB-0F92-3E36-927A984CAA81}"/>
              </a:ext>
            </a:extLst>
          </p:cNvPr>
          <p:cNvPicPr>
            <a:picLocks noChangeAspect="1"/>
          </p:cNvPicPr>
          <p:nvPr/>
        </p:nvPicPr>
        <p:blipFill>
          <a:blip r:embed="rId3"/>
          <a:stretch>
            <a:fillRect/>
          </a:stretch>
        </p:blipFill>
        <p:spPr>
          <a:xfrm>
            <a:off x="5629459" y="1849552"/>
            <a:ext cx="6259661" cy="4272467"/>
          </a:xfrm>
          <a:prstGeom prst="rect">
            <a:avLst/>
          </a:prstGeom>
        </p:spPr>
      </p:pic>
    </p:spTree>
    <p:extLst>
      <p:ext uri="{BB962C8B-B14F-4D97-AF65-F5344CB8AC3E}">
        <p14:creationId xmlns:p14="http://schemas.microsoft.com/office/powerpoint/2010/main" val="3750587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7837B5BB-91E7-180E-1BC2-0226ED194E24}"/>
              </a:ext>
            </a:extLst>
          </p:cNvPr>
          <p:cNvPicPr>
            <a:picLocks noChangeAspect="1"/>
          </p:cNvPicPr>
          <p:nvPr/>
        </p:nvPicPr>
        <p:blipFill>
          <a:blip r:embed="rId2"/>
          <a:stretch>
            <a:fillRect/>
          </a:stretch>
        </p:blipFill>
        <p:spPr>
          <a:xfrm>
            <a:off x="4458138" y="421888"/>
            <a:ext cx="5198817" cy="6317550"/>
          </a:xfrm>
          <a:prstGeom prst="rect">
            <a:avLst/>
          </a:prstGeom>
        </p:spPr>
      </p:pic>
    </p:spTree>
    <p:extLst>
      <p:ext uri="{BB962C8B-B14F-4D97-AF65-F5344CB8AC3E}">
        <p14:creationId xmlns:p14="http://schemas.microsoft.com/office/powerpoint/2010/main" val="529343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FDE6A239-0439-E641-4D25-CBF3733C677C}"/>
              </a:ext>
            </a:extLst>
          </p:cNvPr>
          <p:cNvPicPr>
            <a:picLocks noChangeAspect="1"/>
          </p:cNvPicPr>
          <p:nvPr/>
        </p:nvPicPr>
        <p:blipFill>
          <a:blip r:embed="rId2"/>
          <a:stretch>
            <a:fillRect/>
          </a:stretch>
        </p:blipFill>
        <p:spPr>
          <a:xfrm>
            <a:off x="4792235" y="313438"/>
            <a:ext cx="4641695" cy="6231124"/>
          </a:xfrm>
          <a:prstGeom prst="rect">
            <a:avLst/>
          </a:prstGeom>
        </p:spPr>
      </p:pic>
    </p:spTree>
    <p:extLst>
      <p:ext uri="{BB962C8B-B14F-4D97-AF65-F5344CB8AC3E}">
        <p14:creationId xmlns:p14="http://schemas.microsoft.com/office/powerpoint/2010/main" val="397942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spTree>
    <p:extLst>
      <p:ext uri="{BB962C8B-B14F-4D97-AF65-F5344CB8AC3E}">
        <p14:creationId xmlns:p14="http://schemas.microsoft.com/office/powerpoint/2010/main" val="2185024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spTree>
    <p:extLst>
      <p:ext uri="{BB962C8B-B14F-4D97-AF65-F5344CB8AC3E}">
        <p14:creationId xmlns:p14="http://schemas.microsoft.com/office/powerpoint/2010/main" val="3169853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394587" y="356093"/>
            <a:ext cx="653000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and Nucleic acid structure</a:t>
            </a:r>
          </a:p>
        </p:txBody>
      </p:sp>
      <p:pic>
        <p:nvPicPr>
          <p:cNvPr id="4" name="Picture 3">
            <a:extLst>
              <a:ext uri="{FF2B5EF4-FFF2-40B4-BE49-F238E27FC236}">
                <a16:creationId xmlns:a16="http://schemas.microsoft.com/office/drawing/2014/main" id="{7569B35F-4958-8116-5298-5ADD804A20A3}"/>
              </a:ext>
            </a:extLst>
          </p:cNvPr>
          <p:cNvPicPr>
            <a:picLocks noChangeAspect="1"/>
          </p:cNvPicPr>
          <p:nvPr/>
        </p:nvPicPr>
        <p:blipFill>
          <a:blip r:embed="rId2"/>
          <a:stretch>
            <a:fillRect/>
          </a:stretch>
        </p:blipFill>
        <p:spPr>
          <a:xfrm>
            <a:off x="4447302" y="1237785"/>
            <a:ext cx="3297396" cy="5397190"/>
          </a:xfrm>
          <a:prstGeom prst="rect">
            <a:avLst/>
          </a:prstGeom>
        </p:spPr>
      </p:pic>
    </p:spTree>
    <p:extLst>
      <p:ext uri="{BB962C8B-B14F-4D97-AF65-F5344CB8AC3E}">
        <p14:creationId xmlns:p14="http://schemas.microsoft.com/office/powerpoint/2010/main" val="2869730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70784CE-9DD4-4C2D-88B9-D219730A4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E69BEA5-CC6C-A00D-A568-18A911C3DD34}"/>
              </a:ext>
            </a:extLst>
          </p:cNvPr>
          <p:cNvSpPr txBox="1"/>
          <p:nvPr/>
        </p:nvSpPr>
        <p:spPr>
          <a:xfrm>
            <a:off x="5258134" y="640080"/>
            <a:ext cx="6293689" cy="3652405"/>
          </a:xfrm>
          <a:prstGeom prst="rect">
            <a:avLst/>
          </a:prstGeom>
        </p:spPr>
        <p:txBody>
          <a:bodyPr vert="horz" lIns="91440" tIns="45720" rIns="91440" bIns="45720" rtlCol="0" anchor="b">
            <a:normAutofit/>
          </a:bodyPr>
          <a:lstStyle/>
          <a:p>
            <a:pPr defTabSz="914400">
              <a:lnSpc>
                <a:spcPct val="80000"/>
              </a:lnSpc>
              <a:spcBef>
                <a:spcPct val="0"/>
              </a:spcBef>
              <a:spcAft>
                <a:spcPts val="600"/>
              </a:spcAft>
            </a:pPr>
            <a:r>
              <a:rPr lang="en-US" sz="4400" kern="1200" cap="all" spc="200" baseline="0">
                <a:solidFill>
                  <a:schemeClr val="tx1">
                    <a:lumMod val="85000"/>
                    <a:lumOff val="15000"/>
                  </a:schemeClr>
                </a:solidFill>
                <a:latin typeface="+mj-lt"/>
                <a:ea typeface="+mj-ea"/>
                <a:cs typeface="+mj-cs"/>
              </a:rPr>
              <a:t>Protein Structure</a:t>
            </a:r>
          </a:p>
        </p:txBody>
      </p:sp>
      <p:pic>
        <p:nvPicPr>
          <p:cNvPr id="3" name="Picture 2">
            <a:extLst>
              <a:ext uri="{FF2B5EF4-FFF2-40B4-BE49-F238E27FC236}">
                <a16:creationId xmlns:a16="http://schemas.microsoft.com/office/drawing/2014/main" id="{174D6516-030E-695E-3E7F-691CF443762E}"/>
              </a:ext>
            </a:extLst>
          </p:cNvPr>
          <p:cNvPicPr>
            <a:picLocks noChangeAspect="1"/>
          </p:cNvPicPr>
          <p:nvPr/>
        </p:nvPicPr>
        <p:blipFill>
          <a:blip r:embed="rId2"/>
          <a:stretch>
            <a:fillRect/>
          </a:stretch>
        </p:blipFill>
        <p:spPr>
          <a:xfrm>
            <a:off x="633999" y="702619"/>
            <a:ext cx="3993942" cy="5433935"/>
          </a:xfrm>
          <a:prstGeom prst="rect">
            <a:avLst/>
          </a:prstGeom>
        </p:spPr>
      </p:pic>
      <p:cxnSp>
        <p:nvCxnSpPr>
          <p:cNvPr id="16" name="Straight Connector 15">
            <a:extLst>
              <a:ext uri="{FF2B5EF4-FFF2-40B4-BE49-F238E27FC236}">
                <a16:creationId xmlns:a16="http://schemas.microsoft.com/office/drawing/2014/main" id="{640A410A-1838-4131-95A6-2BE4F8D412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039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70784CE-9DD4-4C2D-88B9-D219730A4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40A410A-1838-4131-95A6-2BE4F8D412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39875EE-5B4B-D377-7596-D4F38CCDCFCC}"/>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20" y="119753"/>
            <a:ext cx="12191980" cy="6618503"/>
          </a:xfrm>
          <a:prstGeom prst="rect">
            <a:avLst/>
          </a:prstGeom>
        </p:spPr>
      </p:pic>
      <p:sp>
        <p:nvSpPr>
          <p:cNvPr id="5" name="TextBox 4">
            <a:extLst>
              <a:ext uri="{FF2B5EF4-FFF2-40B4-BE49-F238E27FC236}">
                <a16:creationId xmlns:a16="http://schemas.microsoft.com/office/drawing/2014/main" id="{DC97D636-33B6-D779-F38F-749DBCAF55C2}"/>
              </a:ext>
            </a:extLst>
          </p:cNvPr>
          <p:cNvSpPr txBox="1"/>
          <p:nvPr/>
        </p:nvSpPr>
        <p:spPr>
          <a:xfrm>
            <a:off x="20" y="6738256"/>
            <a:ext cx="12191980" cy="230832"/>
          </a:xfrm>
          <a:prstGeom prst="rect">
            <a:avLst/>
          </a:prstGeom>
          <a:noFill/>
        </p:spPr>
        <p:txBody>
          <a:bodyPr wrap="square" rtlCol="0">
            <a:spAutoFit/>
          </a:bodyPr>
          <a:lstStyle/>
          <a:p>
            <a:r>
              <a:rPr lang="en-US" sz="900">
                <a:hlinkClick r:id="rId3" tooltip="https://www.mrgscience.com/topic-73-translation.html"/>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86889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Protein Structure</a:t>
            </a:r>
          </a:p>
        </p:txBody>
      </p:sp>
      <p:pic>
        <p:nvPicPr>
          <p:cNvPr id="3" name="Picture 2">
            <a:extLst>
              <a:ext uri="{FF2B5EF4-FFF2-40B4-BE49-F238E27FC236}">
                <a16:creationId xmlns:a16="http://schemas.microsoft.com/office/drawing/2014/main" id="{E922691E-EEE2-B1BE-54D3-4F1E2C2BECB0}"/>
              </a:ext>
            </a:extLst>
          </p:cNvPr>
          <p:cNvPicPr>
            <a:picLocks noChangeAspect="1"/>
          </p:cNvPicPr>
          <p:nvPr/>
        </p:nvPicPr>
        <p:blipFill>
          <a:blip r:embed="rId2"/>
          <a:stretch>
            <a:fillRect/>
          </a:stretch>
        </p:blipFill>
        <p:spPr>
          <a:xfrm>
            <a:off x="79763" y="1161849"/>
            <a:ext cx="12043780" cy="4458366"/>
          </a:xfrm>
          <a:prstGeom prst="rect">
            <a:avLst/>
          </a:prstGeom>
        </p:spPr>
      </p:pic>
    </p:spTree>
    <p:extLst>
      <p:ext uri="{BB962C8B-B14F-4D97-AF65-F5344CB8AC3E}">
        <p14:creationId xmlns:p14="http://schemas.microsoft.com/office/powerpoint/2010/main" val="2935539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325567" y="335073"/>
            <a:ext cx="3395096"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Protein Structure</a:t>
            </a:r>
            <a:endParaRPr lang="en-US" sz="3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CD0931-7E0B-6ECA-BA34-BB1BE39C6C20}"/>
              </a:ext>
            </a:extLst>
          </p:cNvPr>
          <p:cNvPicPr>
            <a:picLocks noChangeAspect="1"/>
          </p:cNvPicPr>
          <p:nvPr/>
        </p:nvPicPr>
        <p:blipFill>
          <a:blip r:embed="rId2"/>
          <a:stretch>
            <a:fillRect/>
          </a:stretch>
        </p:blipFill>
        <p:spPr>
          <a:xfrm>
            <a:off x="793594" y="1395950"/>
            <a:ext cx="10143495" cy="5015464"/>
          </a:xfrm>
          <a:prstGeom prst="rect">
            <a:avLst/>
          </a:prstGeom>
        </p:spPr>
      </p:pic>
    </p:spTree>
    <p:extLst>
      <p:ext uri="{BB962C8B-B14F-4D97-AF65-F5344CB8AC3E}">
        <p14:creationId xmlns:p14="http://schemas.microsoft.com/office/powerpoint/2010/main" val="2750902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9BEA5-CC6C-A00D-A568-18A911C3DD34}"/>
              </a:ext>
            </a:extLst>
          </p:cNvPr>
          <p:cNvSpPr txBox="1"/>
          <p:nvPr/>
        </p:nvSpPr>
        <p:spPr>
          <a:xfrm>
            <a:off x="506612" y="794708"/>
            <a:ext cx="5770433"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Hydrogen Bonding in water</a:t>
            </a:r>
          </a:p>
        </p:txBody>
      </p:sp>
      <p:pic>
        <p:nvPicPr>
          <p:cNvPr id="3" name="Picture 2">
            <a:extLst>
              <a:ext uri="{FF2B5EF4-FFF2-40B4-BE49-F238E27FC236}">
                <a16:creationId xmlns:a16="http://schemas.microsoft.com/office/drawing/2014/main" id="{28F84D4A-D719-5986-F033-41601BEFBC5B}"/>
              </a:ext>
            </a:extLst>
          </p:cNvPr>
          <p:cNvPicPr>
            <a:picLocks noChangeAspect="1"/>
          </p:cNvPicPr>
          <p:nvPr/>
        </p:nvPicPr>
        <p:blipFill>
          <a:blip r:embed="rId2"/>
          <a:stretch>
            <a:fillRect/>
          </a:stretch>
        </p:blipFill>
        <p:spPr>
          <a:xfrm>
            <a:off x="6610789" y="273050"/>
            <a:ext cx="3721100" cy="6311900"/>
          </a:xfrm>
          <a:prstGeom prst="rect">
            <a:avLst/>
          </a:prstGeom>
        </p:spPr>
      </p:pic>
      <p:sp>
        <p:nvSpPr>
          <p:cNvPr id="5" name="TextBox 4">
            <a:extLst>
              <a:ext uri="{FF2B5EF4-FFF2-40B4-BE49-F238E27FC236}">
                <a16:creationId xmlns:a16="http://schemas.microsoft.com/office/drawing/2014/main" id="{49639775-0DED-1307-22C0-7B2EBCA86248}"/>
              </a:ext>
            </a:extLst>
          </p:cNvPr>
          <p:cNvSpPr txBox="1"/>
          <p:nvPr/>
        </p:nvSpPr>
        <p:spPr>
          <a:xfrm>
            <a:off x="341971" y="3999627"/>
            <a:ext cx="6099716" cy="2585323"/>
          </a:xfrm>
          <a:prstGeom prst="rect">
            <a:avLst/>
          </a:prstGeom>
          <a:noFill/>
        </p:spPr>
        <p:txBody>
          <a:bodyPr wrap="square">
            <a:spAutoFit/>
          </a:bodyPr>
          <a:lstStyle/>
          <a:p>
            <a:pPr algn="just"/>
            <a:r>
              <a:rPr lang="en-IN" dirty="0">
                <a:solidFill>
                  <a:srgbClr val="131413"/>
                </a:solidFill>
                <a:effectLst/>
                <a:latin typeface="Times" pitchFamily="2" charset="0"/>
              </a:rPr>
              <a:t>Figure 3.2. </a:t>
            </a:r>
            <a:r>
              <a:rPr lang="en-IN" dirty="0">
                <a:effectLst/>
                <a:latin typeface="Times" pitchFamily="2" charset="0"/>
              </a:rPr>
              <a:t>Structures of water clusters of 2, 4, 8, 16, and 125 molecules as minimized with the CHARMM force field from initial coordinates computed in [</a:t>
            </a:r>
            <a:r>
              <a:rPr lang="en-IN" dirty="0">
                <a:solidFill>
                  <a:srgbClr val="131413"/>
                </a:solidFill>
                <a:effectLst/>
                <a:latin typeface="Times" pitchFamily="2" charset="0"/>
              </a:rPr>
              <a:t>1120</a:t>
            </a:r>
            <a:r>
              <a:rPr lang="en-IN" dirty="0">
                <a:effectLst/>
                <a:latin typeface="Times" pitchFamily="2" charset="0"/>
              </a:rPr>
              <a:t>]. Two geometries are shown for both the 8 and 16-molecule clusters; the lower energy structures (by roughly 4 and 6%, respectively) are associated with the more compact, cube-like shapes (left side in both cases). The tetrahedral structure of water is apparent in the inner molecules of the larger systems, where each molecule is hydrogen bonded to four others.</a:t>
            </a:r>
          </a:p>
        </p:txBody>
      </p:sp>
    </p:spTree>
    <p:extLst>
      <p:ext uri="{BB962C8B-B14F-4D97-AF65-F5344CB8AC3E}">
        <p14:creationId xmlns:p14="http://schemas.microsoft.com/office/powerpoint/2010/main" val="2569461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654</TotalTime>
  <Words>256</Words>
  <Application>Microsoft Macintosh PowerPoint</Application>
  <PresentationFormat>Widescreen</PresentationFormat>
  <Paragraphs>60</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Courier New</vt:lpstr>
      <vt:lpstr>Times</vt:lpstr>
      <vt:lpstr>Tw Cen MT</vt:lpstr>
      <vt:lpstr>Tw Cen MT Condensed</vt:lpstr>
      <vt:lpstr>Wingdings 3</vt:lpstr>
      <vt:lpstr>Integral</vt:lpstr>
      <vt:lpstr>Biophysics</vt:lpstr>
      <vt:lpstr>BT 301 Biophysics course assessment</vt:lpstr>
      <vt:lpstr>Some Topics in BIophysics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Microscopy and Imaging</dc:title>
  <dc:creator>Microsoft Office User</dc:creator>
  <cp:lastModifiedBy>Rajaram Swaminathan</cp:lastModifiedBy>
  <cp:revision>59</cp:revision>
  <dcterms:created xsi:type="dcterms:W3CDTF">2016-10-21T06:09:17Z</dcterms:created>
  <dcterms:modified xsi:type="dcterms:W3CDTF">2023-07-26T14:21:04Z</dcterms:modified>
</cp:coreProperties>
</file>